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55"/>
  </p:handout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61" r:id="rId11"/>
    <p:sldId id="287" r:id="rId12"/>
    <p:sldId id="262" r:id="rId13"/>
    <p:sldId id="288" r:id="rId14"/>
    <p:sldId id="263" r:id="rId15"/>
    <p:sldId id="289" r:id="rId16"/>
    <p:sldId id="264" r:id="rId17"/>
    <p:sldId id="290" r:id="rId18"/>
    <p:sldId id="265" r:id="rId19"/>
    <p:sldId id="291" r:id="rId20"/>
    <p:sldId id="266" r:id="rId21"/>
    <p:sldId id="292" r:id="rId22"/>
    <p:sldId id="267" r:id="rId23"/>
    <p:sldId id="293" r:id="rId24"/>
    <p:sldId id="268" r:id="rId25"/>
    <p:sldId id="294" r:id="rId26"/>
    <p:sldId id="269" r:id="rId27"/>
    <p:sldId id="295" r:id="rId28"/>
    <p:sldId id="270" r:id="rId29"/>
    <p:sldId id="296" r:id="rId30"/>
    <p:sldId id="271" r:id="rId31"/>
    <p:sldId id="297" r:id="rId32"/>
    <p:sldId id="272" r:id="rId33"/>
    <p:sldId id="298" r:id="rId34"/>
    <p:sldId id="273" r:id="rId35"/>
    <p:sldId id="300" r:id="rId36"/>
    <p:sldId id="274" r:id="rId37"/>
    <p:sldId id="301" r:id="rId38"/>
    <p:sldId id="275" r:id="rId39"/>
    <p:sldId id="302" r:id="rId40"/>
    <p:sldId id="276" r:id="rId41"/>
    <p:sldId id="303" r:id="rId42"/>
    <p:sldId id="277" r:id="rId43"/>
    <p:sldId id="304" r:id="rId44"/>
    <p:sldId id="279" r:id="rId45"/>
    <p:sldId id="305" r:id="rId46"/>
    <p:sldId id="280" r:id="rId47"/>
    <p:sldId id="306" r:id="rId48"/>
    <p:sldId id="281" r:id="rId49"/>
    <p:sldId id="307" r:id="rId50"/>
    <p:sldId id="282" r:id="rId51"/>
    <p:sldId id="30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85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AF65D-FBDF-433C-BA27-CA103AF7FE1D}" type="datetimeFigureOut">
              <a:rPr lang="en-US" smtClean="0"/>
              <a:t>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DBB3-5207-46EF-9990-3AB14DE22C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1C66D4-B97A-4FC8-83AF-E06B21C24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14501-099A-42F2-9EC5-612B91994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A075-17CA-4A52-A1DA-7FF274EF0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DB7FE9-F221-42C6-93C5-17EF2348B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44333-D79D-4E50-B0D7-62CAC9F5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5F562-CFCA-4B61-B667-A14539D34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EBC7B-B9F7-4B48-8DB2-3CA050927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EE1C4-00A8-4DA5-9592-F6F2EBC7E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6FA28-A5DF-4549-A0B2-2952A89A4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B9632-0047-4185-AA9E-AB890C50A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581B4-F682-48FA-88A9-7D9611AAB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540E9-2BDC-4F09-A3F9-75A728316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9959A6-088B-41DE-965A-2E2605D6A32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42.xml"/><Relationship Id="rId18" Type="http://schemas.openxmlformats.org/officeDocument/2006/relationships/slide" Target="slide16.xml"/><Relationship Id="rId26" Type="http://schemas.openxmlformats.org/officeDocument/2006/relationships/slide" Target="slide20.xml"/><Relationship Id="rId3" Type="http://schemas.openxmlformats.org/officeDocument/2006/relationships/slideLayout" Target="../slideLayouts/slideLayout12.xml"/><Relationship Id="rId21" Type="http://schemas.openxmlformats.org/officeDocument/2006/relationships/slide" Target="slide46.xml"/><Relationship Id="rId7" Type="http://schemas.openxmlformats.org/officeDocument/2006/relationships/slide" Target="slide6.xml"/><Relationship Id="rId12" Type="http://schemas.openxmlformats.org/officeDocument/2006/relationships/slide" Target="slide22.xml"/><Relationship Id="rId17" Type="http://schemas.openxmlformats.org/officeDocument/2006/relationships/slide" Target="slide44.xml"/><Relationship Id="rId25" Type="http://schemas.openxmlformats.org/officeDocument/2006/relationships/slide" Target="slide48.xml"/><Relationship Id="rId2" Type="http://schemas.openxmlformats.org/officeDocument/2006/relationships/audio" Target="../media/audio1.wav"/><Relationship Id="rId16" Type="http://schemas.openxmlformats.org/officeDocument/2006/relationships/slide" Target="slide34.xml"/><Relationship Id="rId20" Type="http://schemas.openxmlformats.org/officeDocument/2006/relationships/slide" Target="slide36.xml"/><Relationship Id="rId29" Type="http://schemas.openxmlformats.org/officeDocument/2006/relationships/slide" Target="slide50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11" Type="http://schemas.openxmlformats.org/officeDocument/2006/relationships/slide" Target="slide32.xml"/><Relationship Id="rId24" Type="http://schemas.openxmlformats.org/officeDocument/2006/relationships/slide" Target="slide38.xml"/><Relationship Id="rId5" Type="http://schemas.openxmlformats.org/officeDocument/2006/relationships/slide" Target="slide2.xml"/><Relationship Id="rId15" Type="http://schemas.openxmlformats.org/officeDocument/2006/relationships/slide" Target="slide24.xml"/><Relationship Id="rId23" Type="http://schemas.openxmlformats.org/officeDocument/2006/relationships/slide" Target="slide28.xml"/><Relationship Id="rId28" Type="http://schemas.openxmlformats.org/officeDocument/2006/relationships/slide" Target="slide4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31" Type="http://schemas.openxmlformats.org/officeDocument/2006/relationships/image" Target="../media/image2.png"/><Relationship Id="rId4" Type="http://schemas.openxmlformats.org/officeDocument/2006/relationships/oleObject" Target="../embeddings/Microsoft_Office_Word_97_-_2003_Document1.doc"/><Relationship Id="rId9" Type="http://schemas.openxmlformats.org/officeDocument/2006/relationships/slide" Target="slide10.xml"/><Relationship Id="rId14" Type="http://schemas.openxmlformats.org/officeDocument/2006/relationships/slide" Target="slide14.xml"/><Relationship Id="rId22" Type="http://schemas.openxmlformats.org/officeDocument/2006/relationships/slide" Target="slide18.xml"/><Relationship Id="rId27" Type="http://schemas.openxmlformats.org/officeDocument/2006/relationships/slide" Target="slide30.xml"/><Relationship Id="rId30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Z:\Documents\Accounting\07-08\ShortDoDoDoDoDoDo.wav" TargetMode="External"/><Relationship Id="rId1" Type="http://schemas.openxmlformats.org/officeDocument/2006/relationships/audio" Target="../media/audio3.wav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folHlink"/>
                </a:solidFill>
              </a:rPr>
              <a:t>Jeopardy</a:t>
            </a:r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62000" y="1533525"/>
          <a:ext cx="7775575" cy="4638675"/>
        </p:xfrm>
        <a:graphic>
          <a:graphicData uri="http://schemas.openxmlformats.org/presentationml/2006/ole">
            <p:oleObj spid="_x0000_s2051" name="Document" r:id="rId4" imgW="7928640" imgH="4730760" progId="Word.Document.8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62200" y="1752600"/>
            <a:ext cx="1752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Category 2</a:t>
            </a:r>
            <a:endParaRPr lang="en-US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86200" y="1752600"/>
            <a:ext cx="1542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Category 3</a:t>
            </a:r>
            <a:endParaRPr lang="en-US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4325" y="1752600"/>
            <a:ext cx="1542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Category 4</a:t>
            </a:r>
            <a:endParaRPr lang="en-US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842125" y="1752600"/>
            <a:ext cx="16193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Category 5</a:t>
            </a:r>
            <a:endParaRPr lang="en-US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382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5" action="ppaction://hlinksldjump"/>
              </a:rPr>
              <a:t>Q $100</a:t>
            </a:r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98525" y="3241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6" action="ppaction://hlinksldjump"/>
              </a:rPr>
              <a:t>Q $200</a:t>
            </a:r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98525" y="4003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Q $300</a:t>
            </a:r>
            <a:endParaRPr lang="en-US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898525" y="4765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8" action="ppaction://hlinksldjump"/>
              </a:rPr>
              <a:t>Q $400</a:t>
            </a:r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98525" y="5527675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9" action="ppaction://hlinksldjump"/>
              </a:rPr>
              <a:t>Q $500</a:t>
            </a:r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14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0" action="ppaction://hlinksldjump"/>
              </a:rPr>
              <a:t>Q $100</a:t>
            </a:r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562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1" action="ppaction://hlinksldjump"/>
              </a:rPr>
              <a:t>Q $100</a:t>
            </a:r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0386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2" action="ppaction://hlinksldjump"/>
              </a:rPr>
              <a:t>Q $100</a:t>
            </a:r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010400" y="2514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3" action="ppaction://hlinksldjump"/>
              </a:rPr>
              <a:t>Q $100</a:t>
            </a:r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514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4" action="ppaction://hlinksldjump"/>
              </a:rPr>
              <a:t>Q $200</a:t>
            </a:r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038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5" action="ppaction://hlinksldjump"/>
              </a:rPr>
              <a:t>Q $200</a:t>
            </a:r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5626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6" action="ppaction://hlinksldjump"/>
              </a:rPr>
              <a:t>Q $200</a:t>
            </a:r>
            <a:endParaRPr lang="en-US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7010400" y="3276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7" action="ppaction://hlinksldjump"/>
              </a:rPr>
              <a:t>Q $200</a:t>
            </a:r>
            <a:endParaRPr lang="en-US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5146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8" action="ppaction://hlinksldjump"/>
              </a:rPr>
              <a:t>Q $300</a:t>
            </a:r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3962400" y="3962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19" action="ppaction://hlinksldjump"/>
              </a:rPr>
              <a:t>Q $300</a:t>
            </a:r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538788" y="3962400"/>
            <a:ext cx="109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0" action="ppaction://hlinksldjump"/>
              </a:rPr>
              <a:t>Q $300</a:t>
            </a:r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010400" y="4038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1" action="ppaction://hlinksldjump"/>
              </a:rPr>
              <a:t>Q $300</a:t>
            </a:r>
            <a:endParaRPr 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14600" y="47244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2" action="ppaction://hlinksldjump"/>
              </a:rPr>
              <a:t>Q $400</a:t>
            </a:r>
            <a:endParaRPr lang="en-US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038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3" action="ppaction://hlinksldjump"/>
              </a:rPr>
              <a:t>Q $400</a:t>
            </a:r>
            <a:endParaRPr lang="en-US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5626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4" action="ppaction://hlinksldjump"/>
              </a:rPr>
              <a:t>Q $400</a:t>
            </a:r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7010400" y="4800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5" action="ppaction://hlinksldjump"/>
              </a:rPr>
              <a:t>Q $400</a:t>
            </a:r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2514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6" action="ppaction://hlinksldjump"/>
              </a:rPr>
              <a:t>Q $500</a:t>
            </a:r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038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7" action="ppaction://hlinksldjump"/>
              </a:rPr>
              <a:t>Q $500</a:t>
            </a:r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5626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8" action="ppaction://hlinksldjump"/>
              </a:rPr>
              <a:t>Q $500</a:t>
            </a:r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7010400" y="5562600"/>
            <a:ext cx="109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9" action="ppaction://hlinksldjump"/>
              </a:rPr>
              <a:t>Q $500</a:t>
            </a:r>
            <a:endParaRPr lang="en-US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6765925" y="6324600"/>
            <a:ext cx="1995488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0" action="ppaction://hlinksldjump"/>
              </a:rPr>
              <a:t>Final Jeopardy</a:t>
            </a:r>
            <a:endParaRPr lang="en-US"/>
          </a:p>
        </p:txBody>
      </p:sp>
      <p:pic>
        <p:nvPicPr>
          <p:cNvPr id="2096" name="Picture 4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ThisIsJeopardy.wav"/>
          </p:nvPr>
        </p:nvPicPr>
        <p:blipFill>
          <a:blip r:embed="rId31"/>
          <a:srcRect/>
          <a:stretch>
            <a:fillRect/>
          </a:stretch>
        </p:blipFill>
        <p:spPr bwMode="auto">
          <a:xfrm>
            <a:off x="1143000" y="609600"/>
            <a:ext cx="304800" cy="304800"/>
          </a:xfrm>
          <a:prstGeom prst="rect">
            <a:avLst/>
          </a:prstGeom>
          <a:noFill/>
        </p:spPr>
      </p:pic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762000" y="1748135"/>
            <a:ext cx="1752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Category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71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52600" y="2590800"/>
            <a:ext cx="6432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The series of accounting activities</a:t>
            </a:r>
          </a:p>
          <a:p>
            <a:r>
              <a:rPr lang="en-US" sz="3600" dirty="0"/>
              <a:t>Included in recording financial</a:t>
            </a:r>
          </a:p>
          <a:p>
            <a:r>
              <a:rPr lang="en-US" sz="3600" dirty="0"/>
              <a:t>Information for a fiscal period.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348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889125" y="3168650"/>
            <a:ext cx="349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Accounting Cycle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81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135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An amount recorded on the left side of a T account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358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38227" y="3198168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Debit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921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135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A form for recording transactions in chronological order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368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2590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Journal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1024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2667000"/>
            <a:ext cx="3916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 group of accounts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378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956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Ledger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1126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62200" y="2286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600" dirty="0" smtClean="0"/>
              <a:t>Shows the relationship among assets, liabilities, and owner’s equity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389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2971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Accounting Equation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30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2286000"/>
            <a:ext cx="5867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Planning, recording, analyzing, and interpreting financial information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1229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135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600" dirty="0" smtClean="0"/>
              <a:t>The recording of debit and credit parts of a transaction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Category 2</a:t>
            </a:r>
            <a:endParaRPr lang="en-US" dirty="0"/>
          </a:p>
        </p:txBody>
      </p:sp>
      <p:pic>
        <p:nvPicPr>
          <p:cNvPr id="399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2362200"/>
            <a:ext cx="4968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Double-Entry Accounting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331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135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The account used to summarize the owner’s equity in a business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409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33600" y="2895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Capital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1433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28288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/>
              <a:t>A decrease in owner’s equity resulting from the operation of a business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419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3124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Expense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1536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30135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A business that purchases and sells goods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430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62200" y="3198168"/>
            <a:ext cx="4711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Merchandising Business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1638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1981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600" dirty="0" smtClean="0"/>
              <a:t>An organization with the legal rights of a person and which may be owned by many persons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440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352800" y="2362200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Corporation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307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762323" y="3198168"/>
            <a:ext cx="23391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Accounting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1741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1981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600" dirty="0" smtClean="0"/>
              <a:t>A financial statement that reports assets, liabilities, and owner’s equity on a specific date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Category 3</a:t>
            </a:r>
            <a:endParaRPr lang="en-US" dirty="0"/>
          </a:p>
        </p:txBody>
      </p:sp>
      <p:pic>
        <p:nvPicPr>
          <p:cNvPr id="450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2514600"/>
            <a:ext cx="2813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Balance Sheet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1843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76517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 columnar accounting form used </a:t>
            </a:r>
          </a:p>
          <a:p>
            <a:r>
              <a:rPr lang="en-US" sz="3600"/>
              <a:t>to summarize the general ledger</a:t>
            </a:r>
          </a:p>
          <a:p>
            <a:r>
              <a:rPr lang="en-US" sz="3600"/>
              <a:t> information needed to prepare financial </a:t>
            </a:r>
          </a:p>
          <a:p>
            <a:r>
              <a:rPr lang="en-US" sz="3600"/>
              <a:t>statements.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460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352800" y="2438400"/>
            <a:ext cx="235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Work Sheet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1945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7105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The difference between total revenue </a:t>
            </a:r>
          </a:p>
          <a:p>
            <a:r>
              <a:rPr lang="en-US" sz="3600"/>
              <a:t>and total expenses when total</a:t>
            </a:r>
          </a:p>
          <a:p>
            <a:r>
              <a:rPr lang="en-US" sz="3600"/>
              <a:t> expenses are greater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481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81400" y="2514600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Net Loss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2048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2057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 smtClean="0"/>
              <a:t>total amount earned by all employees for a pay period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491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57600" y="2286000"/>
            <a:ext cx="1518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Payroll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21507" name="Picture 3" descr="m_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3505200" y="1981200"/>
            <a:ext cx="23526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Daily Double</a:t>
            </a:r>
          </a:p>
        </p:txBody>
      </p:sp>
      <p:pic>
        <p:nvPicPr>
          <p:cNvPr id="2151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aily_double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01000" y="5943600"/>
            <a:ext cx="304800" cy="3048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5800" y="274320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Financial reports that summarize the financial condition and operations of a business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28" fill="hold"/>
                                        <p:tgtEl>
                                          <p:spTgt spid="215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0"/>
                </p:tgtEl>
              </p:cMediaNode>
            </p:audio>
          </p:childTnLst>
        </p:cTn>
      </p:par>
    </p:tnLst>
    <p:bldLst>
      <p:bldP spid="2150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5017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3198168"/>
            <a:ext cx="40446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Financial Statements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40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981200" y="2590800"/>
            <a:ext cx="61221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Anything of value that is owned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Category 4</a:t>
            </a:r>
            <a:endParaRPr lang="en-US" dirty="0"/>
          </a:p>
        </p:txBody>
      </p:sp>
      <p:pic>
        <p:nvPicPr>
          <p:cNvPr id="2253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1981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A ledger that is summarized in a single general ledger account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Category 4 </a:t>
            </a:r>
            <a:endParaRPr lang="en-US" dirty="0"/>
          </a:p>
        </p:txBody>
      </p:sp>
      <p:pic>
        <p:nvPicPr>
          <p:cNvPr id="512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71800" y="2209800"/>
            <a:ext cx="3583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Subsidiary Ledger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Question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2355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780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Accounts used to accumulate information</a:t>
            </a:r>
          </a:p>
          <a:p>
            <a:r>
              <a:rPr lang="en-US" sz="3600"/>
              <a:t>from one fiscal period to the next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$100 Answer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522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398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Permanent Accounts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Question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2560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89125" y="3317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A business that performs an activity for a fee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532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2133600"/>
            <a:ext cx="3249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Service business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2662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5800" y="22860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planned process for providing financial information that will be useful to management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542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67000" y="2133600"/>
            <a:ext cx="381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Accounting System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2765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81200" y="2362200"/>
            <a:ext cx="6224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 business owned by one person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55299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00400" y="2667000"/>
            <a:ext cx="2826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Proprietorship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$200 Answer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317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3048000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Asset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Question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2867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371600" y="2514600"/>
            <a:ext cx="6305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The length of time for which a </a:t>
            </a:r>
          </a:p>
          <a:p>
            <a:r>
              <a:rPr lang="en-US" sz="3600"/>
              <a:t>business summarizes and reports </a:t>
            </a:r>
          </a:p>
          <a:p>
            <a:r>
              <a:rPr lang="en-US" sz="3600"/>
              <a:t>financial information.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$500 Answer from </a:t>
            </a:r>
            <a:r>
              <a:rPr lang="en-US" dirty="0" smtClean="0"/>
              <a:t>Category 5</a:t>
            </a:r>
            <a:endParaRPr lang="en-US" dirty="0"/>
          </a:p>
        </p:txBody>
      </p:sp>
      <p:pic>
        <p:nvPicPr>
          <p:cNvPr id="563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124200" y="2590800"/>
            <a:ext cx="2584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Fiscal Period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Final Jeopardy</a:t>
            </a:r>
            <a:endParaRPr lang="en-US"/>
          </a:p>
        </p:txBody>
      </p:sp>
      <p:pic>
        <p:nvPicPr>
          <p:cNvPr id="59397" name="Picture 5" descr="m_button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pic>
        <p:nvPicPr>
          <p:cNvPr id="5940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eopardy_final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696200" y="5943600"/>
            <a:ext cx="304800" cy="304800"/>
          </a:xfrm>
          <a:prstGeom prst="rect">
            <a:avLst/>
          </a:prstGeom>
          <a:noFill/>
        </p:spPr>
      </p:pic>
      <p:pic>
        <p:nvPicPr>
          <p:cNvPr id="59401" name="ShortDoDoDoDoDoDo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696200" y="6324600"/>
            <a:ext cx="304800" cy="304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0" y="21336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An account that reduces a related account on a financial statement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224" fill="hold"/>
                                        <p:tgtEl>
                                          <p:spTgt spid="594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5212" fill="hold"/>
                                        <p:tgtEl>
                                          <p:spTgt spid="5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0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1"/>
                </p:tgtEl>
              </p:cMediaNode>
            </p:audio>
          </p:childTnLst>
        </p:cTn>
      </p:par>
    </p:tnLst>
    <p:bldLst>
      <p:bldP spid="5939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Final Jeopardy Answer</a:t>
            </a:r>
            <a:endParaRPr lang="en-US"/>
          </a:p>
        </p:txBody>
      </p:sp>
      <p:pic>
        <p:nvPicPr>
          <p:cNvPr id="60420" name="Picture 4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71800" y="2514600"/>
            <a:ext cx="30959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Contra Account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Question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5123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1143000" y="2362200"/>
            <a:ext cx="6858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amount remaining after the value of all liabilities is subtracted from the value of all assets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$300 Answer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32771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2743200"/>
            <a:ext cx="3113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Owner’s Equity</a:t>
            </a:r>
            <a:endParaRPr lang="en-US" sz="36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Question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6147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2286000"/>
            <a:ext cx="8108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 financial statement showing the revenue </a:t>
            </a:r>
          </a:p>
          <a:p>
            <a:r>
              <a:rPr lang="en-US" sz="3600"/>
              <a:t>and expenses for a fiscal period.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$400 Answer from </a:t>
            </a:r>
            <a:r>
              <a:rPr lang="en-US" dirty="0" smtClean="0"/>
              <a:t>Category 1</a:t>
            </a:r>
            <a:endParaRPr lang="en-US" dirty="0"/>
          </a:p>
        </p:txBody>
      </p:sp>
      <p:pic>
        <p:nvPicPr>
          <p:cNvPr id="33795" name="Picture 3" descr="m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943600"/>
            <a:ext cx="914400" cy="685800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590800"/>
            <a:ext cx="349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Income Statement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626</TotalTime>
  <Words>737</Words>
  <Application>Microsoft PowerPoint</Application>
  <PresentationFormat>On-screen Show (4:3)</PresentationFormat>
  <Paragraphs>148</Paragraphs>
  <Slides>53</Slides>
  <Notes>0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Pulse</vt:lpstr>
      <vt:lpstr>Document</vt:lpstr>
      <vt:lpstr>Jeopardy</vt:lpstr>
      <vt:lpstr>$100 Question from Category 1</vt:lpstr>
      <vt:lpstr>$100 Answer from Category 1</vt:lpstr>
      <vt:lpstr>$200 Question from Category 1</vt:lpstr>
      <vt:lpstr>$200 Answer from Category 1</vt:lpstr>
      <vt:lpstr>$300 Question from Category 1</vt:lpstr>
      <vt:lpstr>$300 Answer from Category 1</vt:lpstr>
      <vt:lpstr>$400 Question from Category 1</vt:lpstr>
      <vt:lpstr>$400 Answer from Category 1</vt:lpstr>
      <vt:lpstr>$500 Question from Category 1</vt:lpstr>
      <vt:lpstr>$500 Answer from Category 1</vt:lpstr>
      <vt:lpstr>$100 Question from Category 2</vt:lpstr>
      <vt:lpstr>$100 Answer from Category 2</vt:lpstr>
      <vt:lpstr>$200 Question from Category 2</vt:lpstr>
      <vt:lpstr>$200 Answer from Category 2</vt:lpstr>
      <vt:lpstr>$300 Question from Category 2</vt:lpstr>
      <vt:lpstr>$300 Answer from Category 2</vt:lpstr>
      <vt:lpstr>$400 Question from Category 2</vt:lpstr>
      <vt:lpstr>$400 Answer from Category 2</vt:lpstr>
      <vt:lpstr>$500 Question from Category 2</vt:lpstr>
      <vt:lpstr>$500 Answer from Category 2</vt:lpstr>
      <vt:lpstr>$100 Question from Category 3</vt:lpstr>
      <vt:lpstr>$100 Answer from Category 3</vt:lpstr>
      <vt:lpstr>$200 Question from Category 3</vt:lpstr>
      <vt:lpstr>$200 Answer from Category 3</vt:lpstr>
      <vt:lpstr>$300 Question from Category 3</vt:lpstr>
      <vt:lpstr>$300 Answer from Category 3</vt:lpstr>
      <vt:lpstr>$400 Question from Category 3</vt:lpstr>
      <vt:lpstr>$400 Answer from Category 3</vt:lpstr>
      <vt:lpstr>$500 Question from Category 3</vt:lpstr>
      <vt:lpstr>$500 Answer from Category 3</vt:lpstr>
      <vt:lpstr>$100 Question from Category 4</vt:lpstr>
      <vt:lpstr>$100 Answer from Category 4</vt:lpstr>
      <vt:lpstr>$200 Question from Category 4</vt:lpstr>
      <vt:lpstr>$200 Answer from Category 4</vt:lpstr>
      <vt:lpstr>$300 Question from Category 4</vt:lpstr>
      <vt:lpstr>$300 Answer from Category 4</vt:lpstr>
      <vt:lpstr>$400 Question from Category 4</vt:lpstr>
      <vt:lpstr>$400 Answer from Category 4</vt:lpstr>
      <vt:lpstr>$500 Question from Category 4</vt:lpstr>
      <vt:lpstr>$500 Answer from Category 4 </vt:lpstr>
      <vt:lpstr>$100 Question from Category 5</vt:lpstr>
      <vt:lpstr>$100 Answer from Category 5</vt:lpstr>
      <vt:lpstr>$200 Question from Category 5</vt:lpstr>
      <vt:lpstr>$200 Answer from Category 5</vt:lpstr>
      <vt:lpstr>$300 Question from Category 5</vt:lpstr>
      <vt:lpstr>$300 Answer from Category 5</vt:lpstr>
      <vt:lpstr>$400 Question from Category 5</vt:lpstr>
      <vt:lpstr>$400 Answer from Category 5</vt:lpstr>
      <vt:lpstr>$500 Question from Category 5</vt:lpstr>
      <vt:lpstr>$500 Answer from Category 5</vt:lpstr>
      <vt:lpstr>Final Jeopardy</vt:lpstr>
      <vt:lpstr>Final Jeopardy Answer</vt:lpstr>
    </vt:vector>
  </TitlesOfParts>
  <Company>Seminole Coutny Public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SCPS</dc:creator>
  <cp:lastModifiedBy>j.sichmeller</cp:lastModifiedBy>
  <cp:revision>29</cp:revision>
  <dcterms:created xsi:type="dcterms:W3CDTF">1998-09-17T14:16:32Z</dcterms:created>
  <dcterms:modified xsi:type="dcterms:W3CDTF">2009-01-12T17:43:46Z</dcterms:modified>
</cp:coreProperties>
</file>